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300700" cy="10299700"/>
  <p:notesSz cx="18300700" cy="102997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954974" y="1076121"/>
            <a:ext cx="14390751" cy="894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752955" y="2282367"/>
            <a:ext cx="14794788" cy="7753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79491" y="3094380"/>
            <a:ext cx="8141716" cy="26466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02388" y="3996131"/>
            <a:ext cx="6281420" cy="74549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4700" spc="-1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4700" spc="-405">
                <a:solidFill>
                  <a:srgbClr val="FFFFFF"/>
                </a:solidFill>
                <a:latin typeface="Verdana"/>
                <a:cs typeface="Verdana"/>
              </a:rPr>
              <a:t>HISHING</a:t>
            </a:r>
            <a:r>
              <a:rPr dirty="0" sz="47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4700" spc="-1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4700" spc="-16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4700" spc="-37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4700" spc="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47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4700" spc="-7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4700" spc="-2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47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67563" y="1124661"/>
            <a:ext cx="6649720" cy="1480820"/>
          </a:xfrm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dirty="0" sz="4800" spc="-85">
                <a:latin typeface="Verdana"/>
                <a:cs typeface="Verdana"/>
              </a:rPr>
              <a:t>Phishing</a:t>
            </a:r>
            <a:r>
              <a:rPr dirty="0" sz="4800" spc="-290">
                <a:latin typeface="Verdana"/>
                <a:cs typeface="Verdana"/>
              </a:rPr>
              <a:t> </a:t>
            </a:r>
            <a:r>
              <a:rPr dirty="0" sz="4800" spc="-125">
                <a:latin typeface="Verdana"/>
                <a:cs typeface="Verdana"/>
              </a:rPr>
              <a:t>Prevention </a:t>
            </a:r>
            <a:r>
              <a:rPr dirty="0" sz="4800" spc="-1625">
                <a:latin typeface="Verdana"/>
                <a:cs typeface="Verdana"/>
              </a:rPr>
              <a:t> </a:t>
            </a:r>
            <a:r>
              <a:rPr dirty="0" sz="4800" spc="-130">
                <a:latin typeface="Verdana"/>
                <a:cs typeface="Verdana"/>
              </a:rPr>
              <a:t>Techniques</a:t>
            </a:r>
            <a:endParaRPr sz="4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66631" y="3244139"/>
            <a:ext cx="6212840" cy="41821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5"/>
              </a:spcBef>
            </a:pP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Implementing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mu</a:t>
            </a:r>
            <a:r>
              <a:rPr dirty="0" sz="3900" spc="170" b="1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900" spc="-155" b="1">
                <a:solidFill>
                  <a:srgbClr val="FFFFFF"/>
                </a:solidFill>
                <a:latin typeface="Verdana"/>
                <a:cs typeface="Verdana"/>
              </a:rPr>
              <a:t>ti-  </a:t>
            </a:r>
            <a:r>
              <a:rPr dirty="0" sz="3900" spc="-90" b="1">
                <a:solidFill>
                  <a:srgbClr val="FFFFFF"/>
                </a:solidFill>
                <a:latin typeface="Verdana"/>
                <a:cs typeface="Verdana"/>
              </a:rPr>
              <a:t>factor </a:t>
            </a:r>
            <a:r>
              <a:rPr dirty="0" sz="3900" spc="-75" b="1">
                <a:solidFill>
                  <a:srgbClr val="FFFFFF"/>
                </a:solidFill>
                <a:latin typeface="Verdana"/>
                <a:cs typeface="Verdana"/>
              </a:rPr>
              <a:t>authentication </a:t>
            </a:r>
            <a:r>
              <a:rPr dirty="0" sz="3900" spc="-7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secu</a:t>
            </a:r>
            <a:r>
              <a:rPr dirty="0" sz="3900" spc="-95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65" b="1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125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125" b="1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900" spc="-20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200" b="1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170" b="1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900" spc="-215" b="1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190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75" b="1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5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-125" b="1">
                <a:solidFill>
                  <a:srgbClr val="FFFFFF"/>
                </a:solidFill>
                <a:latin typeface="Verdana"/>
                <a:cs typeface="Verdana"/>
              </a:rPr>
              <a:t>ess  </a:t>
            </a:r>
            <a:r>
              <a:rPr dirty="0" sz="3900" spc="-35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355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95" b="1">
                <a:solidFill>
                  <a:srgbClr val="FFFFFF"/>
                </a:solidFill>
                <a:latin typeface="Verdana"/>
                <a:cs typeface="Verdana"/>
              </a:rPr>
              <a:t>aini</a:t>
            </a:r>
            <a:r>
              <a:rPr dirty="0" sz="3900" spc="-110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5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Utilizing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35" b="1">
                <a:solidFill>
                  <a:srgbClr val="FFFFFF"/>
                </a:solidFill>
                <a:latin typeface="Verdana"/>
                <a:cs typeface="Verdana"/>
              </a:rPr>
              <a:t>anti-  </a:t>
            </a:r>
            <a:r>
              <a:rPr dirty="0" sz="3900" spc="-85" b="1">
                <a:solidFill>
                  <a:srgbClr val="FFFFFF"/>
                </a:solidFill>
                <a:latin typeface="Verdana"/>
                <a:cs typeface="Verdana"/>
              </a:rPr>
              <a:t>phishi</a:t>
            </a:r>
            <a:r>
              <a:rPr dirty="0" sz="3900" spc="-8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1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ools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and  </a:t>
            </a:r>
            <a:r>
              <a:rPr dirty="0" sz="3900" spc="-1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45">
                <a:solidFill>
                  <a:srgbClr val="FFFFFF"/>
                </a:solidFill>
                <a:latin typeface="Verdana"/>
                <a:cs typeface="Verdana"/>
              </a:rPr>
              <a:t>egula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110">
                <a:solidFill>
                  <a:srgbClr val="FFFFFF"/>
                </a:solidFill>
                <a:latin typeface="Verdana"/>
                <a:cs typeface="Verdana"/>
              </a:rPr>
              <a:t>ly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updating  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security</a:t>
            </a:r>
            <a:r>
              <a:rPr dirty="0" sz="3900" spc="-204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85" b="1">
                <a:solidFill>
                  <a:srgbClr val="FFFFFF"/>
                </a:solidFill>
                <a:latin typeface="Verdana"/>
                <a:cs typeface="Verdana"/>
              </a:rPr>
              <a:t>software</a:t>
            </a:r>
            <a:r>
              <a:rPr dirty="0" sz="3900" spc="-18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88082"/>
            <a:ext cx="6553834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 spc="-85">
                <a:latin typeface="Verdana"/>
                <a:cs typeface="Verdana"/>
              </a:rPr>
              <a:t>Email</a:t>
            </a:r>
            <a:r>
              <a:rPr dirty="0" sz="3300" spc="-185">
                <a:latin typeface="Verdana"/>
                <a:cs typeface="Verdana"/>
              </a:rPr>
              <a:t> </a:t>
            </a:r>
            <a:r>
              <a:rPr dirty="0" sz="3300" spc="-95">
                <a:latin typeface="Verdana"/>
                <a:cs typeface="Verdana"/>
              </a:rPr>
              <a:t>Security</a:t>
            </a:r>
            <a:r>
              <a:rPr dirty="0" sz="3300" spc="-185">
                <a:latin typeface="Verdana"/>
                <a:cs typeface="Verdana"/>
              </a:rPr>
              <a:t> </a:t>
            </a:r>
            <a:r>
              <a:rPr dirty="0" sz="3300" spc="-60">
                <a:latin typeface="Verdana"/>
                <a:cs typeface="Verdana"/>
              </a:rPr>
              <a:t>Best</a:t>
            </a:r>
            <a:r>
              <a:rPr dirty="0" sz="3300" spc="-185">
                <a:latin typeface="Verdana"/>
                <a:cs typeface="Verdana"/>
              </a:rPr>
              <a:t> </a:t>
            </a:r>
            <a:r>
              <a:rPr dirty="0" sz="3300" spc="-75">
                <a:latin typeface="Verdana"/>
                <a:cs typeface="Verdana"/>
              </a:rPr>
              <a:t>Practices</a:t>
            </a:r>
            <a:endParaRPr sz="33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30283" y="3408121"/>
            <a:ext cx="7581900" cy="282384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>
              <a:lnSpc>
                <a:spcPct val="100600"/>
              </a:lnSpc>
              <a:spcBef>
                <a:spcPts val="95"/>
              </a:spcBef>
            </a:pPr>
            <a:r>
              <a:rPr dirty="0" sz="3650" spc="100">
                <a:solidFill>
                  <a:srgbClr val="FFFFFF"/>
                </a:solidFill>
                <a:latin typeface="Verdana"/>
                <a:cs typeface="Verdana"/>
              </a:rPr>
              <a:t>Emphasizing</a:t>
            </a:r>
            <a:r>
              <a:rPr dirty="0" sz="3650" spc="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9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650" spc="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95">
                <a:solidFill>
                  <a:srgbClr val="FFFFFF"/>
                </a:solidFill>
                <a:latin typeface="Verdana"/>
                <a:cs typeface="Verdana"/>
              </a:rPr>
              <a:t>importance</a:t>
            </a:r>
            <a:r>
              <a:rPr dirty="0" sz="3650" spc="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25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dirty="0" sz="3650" spc="-1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75" b="1">
                <a:solidFill>
                  <a:srgbClr val="FFFFFF"/>
                </a:solidFill>
                <a:latin typeface="Verdana"/>
                <a:cs typeface="Verdana"/>
              </a:rPr>
              <a:t>strong</a:t>
            </a:r>
            <a:r>
              <a:rPr dirty="0" sz="3650" spc="-7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120" b="1">
                <a:solidFill>
                  <a:srgbClr val="FFFFFF"/>
                </a:solidFill>
                <a:latin typeface="Verdana"/>
                <a:cs typeface="Verdana"/>
              </a:rPr>
              <a:t>passwords</a:t>
            </a:r>
            <a:r>
              <a:rPr dirty="0" sz="3650" spc="-114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12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650" spc="-1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95" b="1">
                <a:solidFill>
                  <a:srgbClr val="FFFFFF"/>
                </a:solidFill>
                <a:latin typeface="Verdana"/>
                <a:cs typeface="Verdana"/>
              </a:rPr>
              <a:t>encryption</a:t>
            </a:r>
            <a:r>
              <a:rPr dirty="0" sz="3650" spc="-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650" spc="-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65">
                <a:solidFill>
                  <a:srgbClr val="FFFFFF"/>
                </a:solidFill>
                <a:latin typeface="Verdana"/>
                <a:cs typeface="Verdana"/>
              </a:rPr>
              <a:t>Utilizing</a:t>
            </a:r>
            <a:r>
              <a:rPr dirty="0" sz="3650" spc="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85" b="1">
                <a:solidFill>
                  <a:srgbClr val="FFFFFF"/>
                </a:solidFill>
                <a:latin typeface="Verdana"/>
                <a:cs typeface="Verdana"/>
              </a:rPr>
              <a:t>email </a:t>
            </a:r>
            <a:r>
              <a:rPr dirty="0" sz="3650" spc="-123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35" b="1">
                <a:solidFill>
                  <a:srgbClr val="FFFFFF"/>
                </a:solidFill>
                <a:latin typeface="Verdana"/>
                <a:cs typeface="Verdana"/>
              </a:rPr>
              <a:t>ﬁltering</a:t>
            </a:r>
            <a:r>
              <a:rPr dirty="0" sz="3650" spc="-28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12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6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60" b="1">
                <a:solidFill>
                  <a:srgbClr val="FFFFFF"/>
                </a:solidFill>
                <a:latin typeface="Verdana"/>
                <a:cs typeface="Verdana"/>
              </a:rPr>
              <a:t>digital</a:t>
            </a:r>
            <a:r>
              <a:rPr dirty="0" sz="3650" spc="-17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90" b="1">
                <a:solidFill>
                  <a:srgbClr val="FFFFFF"/>
                </a:solidFill>
                <a:latin typeface="Verdana"/>
                <a:cs typeface="Verdana"/>
              </a:rPr>
              <a:t>signatures </a:t>
            </a:r>
            <a:r>
              <a:rPr dirty="0" sz="3650" spc="-123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-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650" spc="8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65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120">
                <a:solidFill>
                  <a:srgbClr val="FFFFFF"/>
                </a:solidFill>
                <a:latin typeface="Verdana"/>
                <a:cs typeface="Verdana"/>
              </a:rPr>
              <a:t>enhan</a:t>
            </a:r>
            <a:r>
              <a:rPr dirty="0" sz="3650" spc="6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650" spc="4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65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65">
                <a:solidFill>
                  <a:srgbClr val="FFFFFF"/>
                </a:solidFill>
                <a:latin typeface="Verdana"/>
                <a:cs typeface="Verdana"/>
              </a:rPr>
              <a:t>email</a:t>
            </a:r>
            <a:r>
              <a:rPr dirty="0" sz="3650" spc="-3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50" spc="35">
                <a:solidFill>
                  <a:srgbClr val="FFFFFF"/>
                </a:solidFill>
                <a:latin typeface="Verdana"/>
                <a:cs typeface="Verdana"/>
              </a:rPr>
              <a:t>secu</a:t>
            </a:r>
            <a:r>
              <a:rPr dirty="0" sz="3650" spc="-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650" spc="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650" spc="-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650" spc="-29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650" spc="-55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6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4856" y="1224483"/>
            <a:ext cx="6998334" cy="1632585"/>
          </a:xfrm>
          <a:prstGeom prst="rect"/>
        </p:spPr>
        <p:txBody>
          <a:bodyPr wrap="square" lIns="0" tIns="32384" rIns="0" bIns="0" rtlCol="0" vert="horz">
            <a:spAutoFit/>
          </a:bodyPr>
          <a:lstStyle/>
          <a:p>
            <a:pPr marL="12700" marR="5080">
              <a:lnSpc>
                <a:spcPts val="6300"/>
              </a:lnSpc>
              <a:spcBef>
                <a:spcPts val="254"/>
              </a:spcBef>
            </a:pPr>
            <a:r>
              <a:rPr dirty="0" sz="5300" spc="-110">
                <a:latin typeface="Verdana"/>
                <a:cs typeface="Verdana"/>
              </a:rPr>
              <a:t>Reporting</a:t>
            </a:r>
            <a:r>
              <a:rPr dirty="0" sz="5300" spc="-320">
                <a:latin typeface="Verdana"/>
                <a:cs typeface="Verdana"/>
              </a:rPr>
              <a:t> </a:t>
            </a:r>
            <a:r>
              <a:rPr dirty="0" sz="5300" spc="-100">
                <a:latin typeface="Verdana"/>
                <a:cs typeface="Verdana"/>
              </a:rPr>
              <a:t>Phishing </a:t>
            </a:r>
            <a:r>
              <a:rPr dirty="0" sz="5300" spc="-1800">
                <a:latin typeface="Verdana"/>
                <a:cs typeface="Verdana"/>
              </a:rPr>
              <a:t> </a:t>
            </a:r>
            <a:r>
              <a:rPr dirty="0" sz="5300" spc="-95">
                <a:latin typeface="Verdana"/>
                <a:cs typeface="Verdana"/>
              </a:rPr>
              <a:t>Attempts</a:t>
            </a:r>
            <a:endParaRPr sz="53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83810" y="3692144"/>
            <a:ext cx="5869940" cy="596328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5"/>
              </a:spcBef>
            </a:pPr>
            <a:r>
              <a:rPr dirty="0" sz="3900" spc="85">
                <a:solidFill>
                  <a:srgbClr val="FFFFFF"/>
                </a:solidFill>
                <a:latin typeface="Verdana"/>
                <a:cs typeface="Verdana"/>
              </a:rPr>
              <a:t>Encouraging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individuals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epo</a:t>
            </a:r>
            <a:r>
              <a:rPr dirty="0" sz="3900" spc="9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40">
                <a:solidFill>
                  <a:srgbClr val="FFFFFF"/>
                </a:solidFill>
                <a:latin typeface="Verdana"/>
                <a:cs typeface="Verdana"/>
              </a:rPr>
              <a:t>t  </a:t>
            </a:r>
            <a:r>
              <a:rPr dirty="0" sz="3900" spc="40">
                <a:solidFill>
                  <a:srgbClr val="FFFFFF"/>
                </a:solidFill>
                <a:latin typeface="Verdana"/>
                <a:cs typeface="Verdana"/>
              </a:rPr>
              <a:t>suspi</a:t>
            </a:r>
            <a:r>
              <a:rPr dirty="0" sz="39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ious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emails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and  </a:t>
            </a:r>
            <a:r>
              <a:rPr dirty="0" sz="3900" spc="17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ebsi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5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70">
                <a:solidFill>
                  <a:srgbClr val="FFFFFF"/>
                </a:solidFill>
                <a:latin typeface="Verdana"/>
                <a:cs typeface="Verdana"/>
              </a:rPr>
              <a:t>the  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app</a:t>
            </a:r>
            <a:r>
              <a:rPr dirty="0" sz="3900" spc="-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70">
                <a:solidFill>
                  <a:srgbClr val="FFFFFF"/>
                </a:solidFill>
                <a:latin typeface="Verdana"/>
                <a:cs typeface="Verdana"/>
              </a:rPr>
              <a:t>op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10">
                <a:solidFill>
                  <a:srgbClr val="FFFFFF"/>
                </a:solidFill>
                <a:latin typeface="Verdana"/>
                <a:cs typeface="Verdana"/>
              </a:rPr>
              <a:t>ia</a:t>
            </a:r>
            <a:r>
              <a:rPr dirty="0" sz="3900" spc="-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85" b="1">
                <a:solidFill>
                  <a:srgbClr val="FFFFFF"/>
                </a:solidFill>
                <a:latin typeface="Verdana"/>
                <a:cs typeface="Verdana"/>
              </a:rPr>
              <a:t>IT  </a:t>
            </a:r>
            <a:r>
              <a:rPr dirty="0" sz="3900" spc="-40" b="1">
                <a:solidFill>
                  <a:srgbClr val="FFFFFF"/>
                </a:solidFill>
                <a:latin typeface="Verdana"/>
                <a:cs typeface="Verdana"/>
              </a:rPr>
              <a:t>de</a:t>
            </a:r>
            <a:r>
              <a:rPr dirty="0" sz="3900" spc="-90" b="1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900" spc="-215" b="1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30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35" b="1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900" spc="-65" b="1">
                <a:solidFill>
                  <a:srgbClr val="FFFFFF"/>
                </a:solidFill>
                <a:latin typeface="Verdana"/>
                <a:cs typeface="Verdana"/>
              </a:rPr>
              <a:t>ent</a:t>
            </a:r>
            <a:r>
              <a:rPr dirty="0" sz="3900" spc="-31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0">
                <a:solidFill>
                  <a:srgbClr val="FFFFFF"/>
                </a:solidFill>
                <a:latin typeface="Verdana"/>
                <a:cs typeface="Verdana"/>
              </a:rPr>
              <a:t>or  </a:t>
            </a:r>
            <a:r>
              <a:rPr dirty="0" sz="3900" spc="-95" b="1">
                <a:solidFill>
                  <a:srgbClr val="FFFFFF"/>
                </a:solidFill>
                <a:latin typeface="Verdana"/>
                <a:cs typeface="Verdana"/>
              </a:rPr>
              <a:t>cybersecurity </a:t>
            </a:r>
            <a:r>
              <a:rPr dirty="0" sz="3900" spc="-9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80" b="1">
                <a:solidFill>
                  <a:srgbClr val="FFFFFF"/>
                </a:solidFill>
                <a:latin typeface="Verdana"/>
                <a:cs typeface="Verdana"/>
              </a:rPr>
              <a:t>aut</a:t>
            </a:r>
            <a:r>
              <a:rPr dirty="0" sz="3900" spc="-70" b="1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170" b="1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135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65" b="1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125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125" b="1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900" spc="-5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Highlighting 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ole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60" b="1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9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45" b="1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-55" b="1">
                <a:solidFill>
                  <a:srgbClr val="FFFFFF"/>
                </a:solidFill>
                <a:latin typeface="Verdana"/>
                <a:cs typeface="Verdana"/>
              </a:rPr>
              <a:t>ident  </a:t>
            </a:r>
            <a:r>
              <a:rPr dirty="0" sz="3900" spc="-170" b="1">
                <a:solidFill>
                  <a:srgbClr val="FFFFFF"/>
                </a:solidFill>
                <a:latin typeface="Verdana"/>
                <a:cs typeface="Verdana"/>
              </a:rPr>
              <a:t>response</a:t>
            </a:r>
            <a:r>
              <a:rPr dirty="0" sz="3900" spc="-17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240" rIns="0" bIns="0" rtlCol="0" vert="horz">
            <a:spAutoFit/>
          </a:bodyPr>
          <a:lstStyle/>
          <a:p>
            <a:pPr marL="7389495">
              <a:lnSpc>
                <a:spcPct val="100000"/>
              </a:lnSpc>
              <a:spcBef>
                <a:spcPts val="120"/>
              </a:spcBef>
            </a:pPr>
            <a:r>
              <a:rPr dirty="0" spc="240"/>
              <a:t>Phishing</a:t>
            </a:r>
            <a:r>
              <a:rPr dirty="0" spc="-30"/>
              <a:t> </a:t>
            </a:r>
            <a:r>
              <a:rPr dirty="0" spc="225"/>
              <a:t>Case</a:t>
            </a:r>
            <a:r>
              <a:rPr dirty="0" spc="-25"/>
              <a:t> </a:t>
            </a:r>
            <a:r>
              <a:rPr dirty="0" spc="185"/>
              <a:t>Studies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9130309" y="3557537"/>
            <a:ext cx="8573135" cy="30010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00200"/>
              </a:lnSpc>
              <a:spcBef>
                <a:spcPts val="90"/>
              </a:spcBef>
            </a:pP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Analyzing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real-world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examples of </a:t>
            </a:r>
            <a:r>
              <a:rPr dirty="0" sz="3900" spc="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successful</a:t>
            </a:r>
            <a:r>
              <a:rPr dirty="0" sz="3900" spc="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5">
                <a:solidFill>
                  <a:srgbClr val="FFFFFF"/>
                </a:solidFill>
                <a:latin typeface="Verdana"/>
                <a:cs typeface="Verdana"/>
              </a:rPr>
              <a:t>phishing 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attacks</a:t>
            </a:r>
            <a:r>
              <a:rPr dirty="0" sz="3900" spc="-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their </a:t>
            </a: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impact </a:t>
            </a:r>
            <a:r>
              <a:rPr dirty="0" sz="3900" spc="120">
                <a:solidFill>
                  <a:srgbClr val="FFFFFF"/>
                </a:solidFill>
                <a:latin typeface="Verdana"/>
                <a:cs typeface="Verdana"/>
              </a:rPr>
              <a:t>on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individuals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20">
                <a:solidFill>
                  <a:srgbClr val="FFFFFF"/>
                </a:solidFill>
                <a:latin typeface="Verdana"/>
                <a:cs typeface="Verdana"/>
              </a:rPr>
              <a:t>organizations.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55">
                <a:solidFill>
                  <a:srgbClr val="FFFFFF"/>
                </a:solidFill>
                <a:latin typeface="Verdana"/>
                <a:cs typeface="Verdana"/>
              </a:rPr>
              <a:t>Learning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50">
                <a:solidFill>
                  <a:srgbClr val="FFFFFF"/>
                </a:solidFill>
                <a:latin typeface="Verdana"/>
                <a:cs typeface="Verdana"/>
              </a:rPr>
              <a:t>from </a:t>
            </a:r>
            <a:r>
              <a:rPr dirty="0" sz="3900" spc="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60" b="1">
                <a:solidFill>
                  <a:srgbClr val="FFFFFF"/>
                </a:solidFill>
                <a:latin typeface="Tahoma"/>
                <a:cs typeface="Tahoma"/>
              </a:rPr>
              <a:t>notable</a:t>
            </a:r>
            <a:r>
              <a:rPr dirty="0" sz="3900" spc="-12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900" spc="95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5">
                <a:solidFill>
                  <a:srgbClr val="FFFFFF"/>
                </a:solidFill>
                <a:latin typeface="Verdana"/>
                <a:cs typeface="Verdana"/>
              </a:rPr>
              <a:t>incidents.</a:t>
            </a:r>
            <a:endParaRPr sz="3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10594" y="3709454"/>
            <a:ext cx="8092440" cy="3591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xplo</a:t>
            </a:r>
            <a:r>
              <a:rPr dirty="0" sz="3900" spc="-4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onne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tion 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be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17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een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4" b="1">
                <a:solidFill>
                  <a:srgbClr val="FFFFFF"/>
                </a:solidFill>
                <a:latin typeface="Tahoma"/>
                <a:cs typeface="Tahoma"/>
              </a:rPr>
              <a:t>so</a:t>
            </a:r>
            <a:r>
              <a:rPr dirty="0" sz="3900" spc="180" b="1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3900" spc="65" b="1">
                <a:solidFill>
                  <a:srgbClr val="FFFFFF"/>
                </a:solidFill>
                <a:latin typeface="Tahoma"/>
                <a:cs typeface="Tahoma"/>
              </a:rPr>
              <a:t>ial</a:t>
            </a:r>
            <a:r>
              <a:rPr dirty="0" sz="3900" spc="-1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900" spc="19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3900" spc="23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160" b="1">
                <a:solidFill>
                  <a:srgbClr val="FFFFFF"/>
                </a:solidFill>
                <a:latin typeface="Tahoma"/>
                <a:cs typeface="Tahoma"/>
              </a:rPr>
              <a:t>gi</a:t>
            </a:r>
            <a:r>
              <a:rPr dirty="0" sz="3900" spc="250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150" b="1">
                <a:solidFill>
                  <a:srgbClr val="FFFFFF"/>
                </a:solidFill>
                <a:latin typeface="Tahoma"/>
                <a:cs typeface="Tahoma"/>
              </a:rPr>
              <a:t>ee</a:t>
            </a:r>
            <a:r>
              <a:rPr dirty="0" sz="3900" spc="10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3900" spc="8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3900" spc="200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185" b="1">
                <a:solidFill>
                  <a:srgbClr val="FFFFFF"/>
                </a:solidFill>
                <a:latin typeface="Tahoma"/>
                <a:cs typeface="Tahoma"/>
              </a:rPr>
              <a:t>g 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phishing.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Unde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standing  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23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4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900" spc="-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-254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hological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manipulation  </a:t>
            </a:r>
            <a:r>
              <a:rPr dirty="0" sz="3900" spc="-75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used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305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dirty="0" sz="3900" spc="105">
                <a:solidFill>
                  <a:srgbClr val="FFFFFF"/>
                </a:solidFill>
                <a:latin typeface="Verdana"/>
                <a:cs typeface="Verdana"/>
              </a:rPr>
              <a:t>ecu</a:t>
            </a:r>
            <a:r>
              <a:rPr dirty="0" sz="3900" spc="-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phishing  </a:t>
            </a:r>
            <a:r>
              <a:rPr dirty="0" sz="3900" spc="-85">
                <a:solidFill>
                  <a:srgbClr val="FFFFFF"/>
                </a:solidFill>
                <a:latin typeface="Verdana"/>
                <a:cs typeface="Verdana"/>
              </a:rPr>
              <a:t>attacks.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11934" y="1121651"/>
            <a:ext cx="6728459" cy="1630045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25"/>
              </a:spcBef>
            </a:pPr>
            <a:r>
              <a:rPr dirty="0" sz="5250" spc="175"/>
              <a:t>Social</a:t>
            </a:r>
            <a:r>
              <a:rPr dirty="0" sz="5250" spc="-35"/>
              <a:t> </a:t>
            </a:r>
            <a:r>
              <a:rPr dirty="0" sz="5250" spc="260"/>
              <a:t>Engineering </a:t>
            </a:r>
            <a:r>
              <a:rPr dirty="0" sz="5250" spc="-1525"/>
              <a:t> </a:t>
            </a:r>
            <a:r>
              <a:rPr dirty="0" sz="5250" spc="295"/>
              <a:t>and</a:t>
            </a:r>
            <a:r>
              <a:rPr dirty="0" sz="5250" spc="-15"/>
              <a:t> </a:t>
            </a:r>
            <a:r>
              <a:rPr dirty="0" sz="5250" spc="265"/>
              <a:t>Phishing</a:t>
            </a:r>
            <a:endParaRPr sz="5250"/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4229" y="914170"/>
            <a:ext cx="5638799" cy="8458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5329" y="1026547"/>
            <a:ext cx="8944610" cy="1782445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25"/>
              </a:spcBef>
            </a:pPr>
            <a:r>
              <a:rPr dirty="0" sz="5750" spc="285"/>
              <a:t>Phishing</a:t>
            </a:r>
            <a:r>
              <a:rPr dirty="0" sz="5750" spc="-35"/>
              <a:t> </a:t>
            </a:r>
            <a:r>
              <a:rPr dirty="0" sz="5750" spc="320"/>
              <a:t>and</a:t>
            </a:r>
            <a:r>
              <a:rPr dirty="0" sz="5750" spc="-30"/>
              <a:t> </a:t>
            </a:r>
            <a:r>
              <a:rPr dirty="0" sz="5750" spc="229"/>
              <a:t>Financial </a:t>
            </a:r>
            <a:r>
              <a:rPr dirty="0" sz="5750" spc="-1670"/>
              <a:t> </a:t>
            </a:r>
            <a:r>
              <a:rPr dirty="0" sz="5750" spc="215"/>
              <a:t>Fraud</a:t>
            </a:r>
            <a:endParaRPr sz="5750"/>
          </a:p>
        </p:txBody>
      </p:sp>
      <p:sp>
        <p:nvSpPr>
          <p:cNvPr id="3" name="object 3"/>
          <p:cNvSpPr txBox="1"/>
          <p:nvPr/>
        </p:nvSpPr>
        <p:spPr>
          <a:xfrm>
            <a:off x="454209" y="3685933"/>
            <a:ext cx="5904230" cy="41821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280670">
              <a:lnSpc>
                <a:spcPct val="100200"/>
              </a:lnSpc>
              <a:spcBef>
                <a:spcPts val="90"/>
              </a:spcBef>
            </a:pP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270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amining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link 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be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17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een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5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and  </a:t>
            </a:r>
            <a:r>
              <a:rPr dirty="0" sz="3900" spc="160" b="1">
                <a:solidFill>
                  <a:srgbClr val="FFFFFF"/>
                </a:solidFill>
                <a:latin typeface="Tahoma"/>
                <a:cs typeface="Tahoma"/>
              </a:rPr>
              <a:t>ﬁnancial</a:t>
            </a:r>
            <a:r>
              <a:rPr dirty="0" sz="3900" spc="-2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900" b="1">
                <a:solidFill>
                  <a:srgbClr val="FFFFFF"/>
                </a:solidFill>
                <a:latin typeface="Tahoma"/>
                <a:cs typeface="Tahoma"/>
              </a:rPr>
              <a:t>fraud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900">
              <a:latin typeface="Verdana"/>
              <a:cs typeface="Verdana"/>
            </a:endParaRPr>
          </a:p>
          <a:p>
            <a:pPr marL="12700">
              <a:lnSpc>
                <a:spcPts val="4650"/>
              </a:lnSpc>
            </a:pPr>
            <a:r>
              <a:rPr dirty="0" sz="3900" spc="50">
                <a:solidFill>
                  <a:srgbClr val="FFFFFF"/>
                </a:solidFill>
                <a:latin typeface="Verdana"/>
                <a:cs typeface="Verdana"/>
              </a:rPr>
              <a:t>Discussing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ﬁnan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ial</a:t>
            </a:r>
            <a:endParaRPr sz="3900">
              <a:latin typeface="Verdana"/>
              <a:cs typeface="Verdana"/>
            </a:endParaRPr>
          </a:p>
          <a:p>
            <a:pPr marL="12700" marR="562610">
              <a:lnSpc>
                <a:spcPts val="4650"/>
              </a:lnSpc>
              <a:spcBef>
                <a:spcPts val="175"/>
              </a:spcBef>
            </a:pP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implications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9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900" spc="45">
                <a:solidFill>
                  <a:srgbClr val="FFFFFF"/>
                </a:solidFill>
                <a:latin typeface="Verdana"/>
                <a:cs typeface="Verdana"/>
              </a:rPr>
              <a:t>alling  </a:t>
            </a:r>
            <a:r>
              <a:rPr dirty="0" sz="3900" spc="-20">
                <a:solidFill>
                  <a:srgbClr val="FFFFFF"/>
                </a:solidFill>
                <a:latin typeface="Verdana"/>
                <a:cs typeface="Verdana"/>
              </a:rPr>
              <a:t>vi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120">
                <a:solidFill>
                  <a:srgbClr val="FFFFFF"/>
                </a:solidFill>
                <a:latin typeface="Verdana"/>
                <a:cs typeface="Verdana"/>
              </a:rPr>
              <a:t>tim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phishing  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55">
                <a:solidFill>
                  <a:srgbClr val="FFFFFF"/>
                </a:solidFill>
                <a:latin typeface="Verdana"/>
                <a:cs typeface="Verdana"/>
              </a:rPr>
              <a:t>ta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900" spc="-13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65">
                <a:solidFill>
                  <a:srgbClr val="FFFFFF"/>
                </a:solidFill>
                <a:latin typeface="Verdana"/>
                <a:cs typeface="Verdana"/>
              </a:rPr>
              <a:t>scams.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4872" y="1050017"/>
            <a:ext cx="6878955" cy="1694814"/>
          </a:xfrm>
          <a:prstGeom prst="rect"/>
        </p:spPr>
        <p:txBody>
          <a:bodyPr wrap="square" lIns="0" tIns="5080" rIns="0" bIns="0" rtlCol="0" vert="horz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40"/>
              </a:spcBef>
            </a:pPr>
            <a:r>
              <a:rPr dirty="0" sz="5450" spc="204"/>
              <a:t>Future</a:t>
            </a:r>
            <a:r>
              <a:rPr dirty="0" sz="5450" spc="-40"/>
              <a:t> </a:t>
            </a:r>
            <a:r>
              <a:rPr dirty="0" sz="5450" spc="195"/>
              <a:t>of</a:t>
            </a:r>
            <a:r>
              <a:rPr dirty="0" sz="5450" spc="-40"/>
              <a:t> </a:t>
            </a:r>
            <a:r>
              <a:rPr dirty="0" sz="5450" spc="254"/>
              <a:t>Phishing </a:t>
            </a:r>
            <a:r>
              <a:rPr dirty="0" sz="5450" spc="-1580"/>
              <a:t> </a:t>
            </a:r>
            <a:r>
              <a:rPr dirty="0" sz="5450" spc="210"/>
              <a:t>Prevention</a:t>
            </a:r>
            <a:endParaRPr sz="5450"/>
          </a:p>
        </p:txBody>
      </p:sp>
      <p:sp>
        <p:nvSpPr>
          <p:cNvPr id="3" name="object 3"/>
          <p:cNvSpPr txBox="1"/>
          <p:nvPr/>
        </p:nvSpPr>
        <p:spPr>
          <a:xfrm>
            <a:off x="483782" y="3628536"/>
            <a:ext cx="6106795" cy="47720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99800"/>
              </a:lnSpc>
              <a:spcBef>
                <a:spcPts val="100"/>
              </a:spcBef>
            </a:pP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235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dirty="0" sz="3900" spc="20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3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33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1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229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16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900" spc="165" b="1">
                <a:solidFill>
                  <a:srgbClr val="FFFFFF"/>
                </a:solidFill>
                <a:latin typeface="Tahoma"/>
                <a:cs typeface="Tahoma"/>
              </a:rPr>
              <a:t>technologies </a:t>
            </a:r>
            <a:r>
              <a:rPr dirty="0" sz="3900" spc="10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29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229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13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9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10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33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900" spc="19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16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26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900" spc="-204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3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16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18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-5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4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14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3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900" spc="-1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385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3900" spc="-57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3900" spc="-12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4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340" b="1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3900" spc="135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3900" spc="280" b="1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3900" spc="204" b="1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3900" spc="35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3900" spc="23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120" b="1">
                <a:solidFill>
                  <a:srgbClr val="FFFFFF"/>
                </a:solidFill>
                <a:latin typeface="Tahoma"/>
                <a:cs typeface="Tahoma"/>
              </a:rPr>
              <a:t>e  </a:t>
            </a:r>
            <a:r>
              <a:rPr dirty="0" sz="3900" spc="35" b="1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3900" spc="120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3900" spc="105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3900" spc="2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3900" spc="204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35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3900" spc="23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3900" spc="290" b="1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3900" spc="-12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6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-3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9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16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900" spc="-40">
                <a:solidFill>
                  <a:srgbClr val="FFFFFF"/>
                </a:solidFill>
                <a:latin typeface="Verdana"/>
                <a:cs typeface="Verdana"/>
              </a:rPr>
              <a:t>prevention.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54974" y="1076121"/>
            <a:ext cx="4309745" cy="894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700" spc="300" b="1">
                <a:solidFill>
                  <a:srgbClr val="FFAB40"/>
                </a:solidFill>
                <a:latin typeface="Tahoma"/>
                <a:cs typeface="Tahoma"/>
              </a:rPr>
              <a:t>C</a:t>
            </a:r>
            <a:r>
              <a:rPr dirty="0" sz="5700" spc="290" b="1">
                <a:solidFill>
                  <a:srgbClr val="FFAB40"/>
                </a:solidFill>
                <a:latin typeface="Tahoma"/>
                <a:cs typeface="Tahoma"/>
              </a:rPr>
              <a:t>o</a:t>
            </a:r>
            <a:r>
              <a:rPr dirty="0" sz="5700" spc="335" b="1">
                <a:solidFill>
                  <a:srgbClr val="FFAB40"/>
                </a:solidFill>
                <a:latin typeface="Tahoma"/>
                <a:cs typeface="Tahoma"/>
              </a:rPr>
              <a:t>n</a:t>
            </a:r>
            <a:r>
              <a:rPr dirty="0" sz="5700" spc="415" b="1">
                <a:solidFill>
                  <a:srgbClr val="FFAB40"/>
                </a:solidFill>
                <a:latin typeface="Tahoma"/>
                <a:cs typeface="Tahoma"/>
              </a:rPr>
              <a:t>c</a:t>
            </a:r>
            <a:r>
              <a:rPr dirty="0" sz="5700" spc="200" b="1">
                <a:solidFill>
                  <a:srgbClr val="FFAB40"/>
                </a:solidFill>
                <a:latin typeface="Tahoma"/>
                <a:cs typeface="Tahoma"/>
              </a:rPr>
              <a:t>lusion</a:t>
            </a:r>
            <a:endParaRPr sz="57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09118" y="2205164"/>
            <a:ext cx="17475200" cy="1044575"/>
          </a:xfrm>
          <a:prstGeom prst="rect">
            <a:avLst/>
          </a:prstGeom>
        </p:spPr>
        <p:txBody>
          <a:bodyPr wrap="square" lIns="0" tIns="33655" rIns="0" bIns="0" rtlCol="0" vert="horz">
            <a:spAutoFit/>
          </a:bodyPr>
          <a:lstStyle/>
          <a:p>
            <a:pPr marL="12700" marR="5080">
              <a:lnSpc>
                <a:spcPts val="3979"/>
              </a:lnSpc>
              <a:spcBef>
                <a:spcPts val="265"/>
              </a:spcBef>
            </a:pPr>
            <a:r>
              <a:rPr dirty="0" sz="3350" spc="95">
                <a:solidFill>
                  <a:srgbClr val="FFFFFF"/>
                </a:solidFill>
                <a:latin typeface="Verdana"/>
                <a:cs typeface="Verdana"/>
              </a:rPr>
              <a:t>Recap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2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60">
                <a:solidFill>
                  <a:srgbClr val="FFFFFF"/>
                </a:solidFill>
                <a:latin typeface="Verdana"/>
                <a:cs typeface="Verdana"/>
              </a:rPr>
              <a:t>key</a:t>
            </a:r>
            <a:r>
              <a:rPr dirty="0" sz="3350" spc="5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5">
                <a:solidFill>
                  <a:srgbClr val="FFFFFF"/>
                </a:solidFill>
                <a:latin typeface="Verdana"/>
                <a:cs typeface="Verdana"/>
              </a:rPr>
              <a:t>strategies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3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3350" spc="5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85">
                <a:solidFill>
                  <a:srgbClr val="FFFFFF"/>
                </a:solidFill>
                <a:latin typeface="Verdana"/>
                <a:cs typeface="Verdana"/>
              </a:rPr>
              <a:t>guard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against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30">
                <a:solidFill>
                  <a:srgbClr val="FFFFFF"/>
                </a:solidFill>
                <a:latin typeface="Verdana"/>
                <a:cs typeface="Verdana"/>
              </a:rPr>
              <a:t>phishing.</a:t>
            </a:r>
            <a:r>
              <a:rPr dirty="0" sz="3350" spc="5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0">
                <a:solidFill>
                  <a:srgbClr val="FFFFFF"/>
                </a:solidFill>
                <a:latin typeface="Verdana"/>
                <a:cs typeface="Verdana"/>
              </a:rPr>
              <a:t>Emphasizing</a:t>
            </a:r>
            <a:r>
              <a:rPr dirty="0" sz="3350" spc="5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5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30">
                <a:solidFill>
                  <a:srgbClr val="FFFFFF"/>
                </a:solidFill>
                <a:latin typeface="Verdana"/>
                <a:cs typeface="Verdana"/>
              </a:rPr>
              <a:t>ongoing </a:t>
            </a:r>
            <a:r>
              <a:rPr dirty="0" sz="3350" spc="-1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need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25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45" b="1">
                <a:solidFill>
                  <a:srgbClr val="FFFFFF"/>
                </a:solidFill>
                <a:latin typeface="Tahoma"/>
                <a:cs typeface="Tahoma"/>
              </a:rPr>
              <a:t>vigilance</a:t>
            </a:r>
            <a:r>
              <a:rPr dirty="0" sz="3350" spc="-10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70" b="1">
                <a:solidFill>
                  <a:srgbClr val="FFFFFF"/>
                </a:solidFill>
                <a:latin typeface="Tahoma"/>
                <a:cs typeface="Tahoma"/>
              </a:rPr>
              <a:t>education</a:t>
            </a:r>
            <a:r>
              <a:rPr dirty="0" sz="3350" spc="-9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350" spc="75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8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5">
                <a:solidFill>
                  <a:srgbClr val="FFFFFF"/>
                </a:solidFill>
                <a:latin typeface="Verdana"/>
                <a:cs typeface="Verdana"/>
              </a:rPr>
              <a:t>ﬁght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against</a:t>
            </a:r>
            <a:r>
              <a:rPr dirty="0" sz="33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5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60">
                <a:solidFill>
                  <a:srgbClr val="FFFFFF"/>
                </a:solidFill>
                <a:latin typeface="Verdana"/>
                <a:cs typeface="Verdana"/>
              </a:rPr>
              <a:t>attacks.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703614"/>
            <a:ext cx="3838575" cy="11226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200" spc="220">
                <a:solidFill>
                  <a:srgbClr val="FFFFFF"/>
                </a:solidFill>
              </a:rPr>
              <a:t>Thanks!</a:t>
            </a:r>
            <a:endParaRPr sz="7200"/>
          </a:p>
        </p:txBody>
      </p:sp>
      <p:sp>
        <p:nvSpPr>
          <p:cNvPr id="4" name="object 4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316594" y="2041626"/>
            <a:ext cx="5328920" cy="97409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6200" spc="-190">
                <a:latin typeface="Verdana"/>
                <a:cs typeface="Verdana"/>
              </a:rPr>
              <a:t>Introduction</a:t>
            </a:r>
            <a:endParaRPr sz="62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16594" y="3500894"/>
            <a:ext cx="9371330" cy="207327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algn="just" marL="12700" marR="5080">
              <a:lnSpc>
                <a:spcPct val="100099"/>
              </a:lnSpc>
              <a:spcBef>
                <a:spcPts val="120"/>
              </a:spcBef>
            </a:pPr>
            <a:r>
              <a:rPr dirty="0" sz="3350" spc="90">
                <a:solidFill>
                  <a:srgbClr val="FFFFFF"/>
                </a:solidFill>
                <a:latin typeface="Verdana"/>
                <a:cs typeface="Verdana"/>
              </a:rPr>
              <a:t>Understanding</a:t>
            </a:r>
            <a:r>
              <a:rPr dirty="0" sz="33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50" b="1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350" spc="-11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35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20">
                <a:solidFill>
                  <a:srgbClr val="FFFFFF"/>
                </a:solidFill>
                <a:latin typeface="Verdana"/>
                <a:cs typeface="Verdana"/>
              </a:rPr>
              <a:t>its</a:t>
            </a:r>
            <a:r>
              <a:rPr dirty="0" sz="335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4">
                <a:solidFill>
                  <a:srgbClr val="FFFFFF"/>
                </a:solidFill>
                <a:latin typeface="Verdana"/>
                <a:cs typeface="Verdana"/>
              </a:rPr>
              <a:t>impact</a:t>
            </a:r>
            <a:r>
              <a:rPr dirty="0" sz="335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20">
                <a:solidFill>
                  <a:srgbClr val="FFFFFF"/>
                </a:solidFill>
                <a:latin typeface="Verdana"/>
                <a:cs typeface="Verdana"/>
              </a:rPr>
              <a:t>on </a:t>
            </a:r>
            <a:r>
              <a:rPr dirty="0" sz="3350" spc="-1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35">
                <a:solidFill>
                  <a:srgbClr val="FFFFFF"/>
                </a:solidFill>
                <a:latin typeface="Verdana"/>
                <a:cs typeface="Verdana"/>
              </a:rPr>
              <a:t>individuals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350" spc="-5">
                <a:solidFill>
                  <a:srgbClr val="FFFFFF"/>
                </a:solidFill>
                <a:latin typeface="Verdana"/>
                <a:cs typeface="Verdana"/>
              </a:rPr>
              <a:t>organizations. </a:t>
            </a:r>
            <a:r>
              <a:rPr dirty="0" sz="3350" spc="20">
                <a:solidFill>
                  <a:srgbClr val="FFFFFF"/>
                </a:solidFill>
                <a:latin typeface="Verdana"/>
                <a:cs typeface="Verdana"/>
              </a:rPr>
              <a:t>Identifying </a:t>
            </a:r>
            <a:r>
              <a:rPr dirty="0" sz="3350" spc="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80">
                <a:solidFill>
                  <a:srgbClr val="FFFFFF"/>
                </a:solidFill>
                <a:latin typeface="Verdana"/>
                <a:cs typeface="Verdana"/>
              </a:rPr>
              <a:t>common</a:t>
            </a:r>
            <a:r>
              <a:rPr dirty="0" sz="3350" spc="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5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350" spc="13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tactics</a:t>
            </a:r>
            <a:r>
              <a:rPr dirty="0" sz="3350" spc="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350" spc="11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8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3350" spc="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impo</a:t>
            </a:r>
            <a:r>
              <a:rPr dirty="0" sz="3350" spc="12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350" spc="85">
                <a:solidFill>
                  <a:srgbClr val="FFFFFF"/>
                </a:solidFill>
                <a:latin typeface="Verdana"/>
                <a:cs typeface="Verdana"/>
              </a:rPr>
              <a:t>tan</a:t>
            </a:r>
            <a:r>
              <a:rPr dirty="0" sz="3350" spc="4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2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3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25" b="1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350" spc="-80" b="1">
                <a:solidFill>
                  <a:srgbClr val="FFFFFF"/>
                </a:solidFill>
                <a:latin typeface="Verdana"/>
                <a:cs typeface="Verdana"/>
              </a:rPr>
              <a:t>ybersecu</a:t>
            </a:r>
            <a:r>
              <a:rPr dirty="0" sz="3350" spc="-70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350" spc="-50" b="1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350" spc="-100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350" spc="-90" b="1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350" spc="-26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22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350" spc="8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350" spc="-15">
                <a:solidFill>
                  <a:srgbClr val="FFFFFF"/>
                </a:solidFill>
                <a:latin typeface="Verdana"/>
                <a:cs typeface="Verdana"/>
              </a:rPr>
              <a:t>asu</a:t>
            </a:r>
            <a:r>
              <a:rPr dirty="0" sz="3350" spc="-5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350" spc="-190">
                <a:solidFill>
                  <a:srgbClr val="FFFFFF"/>
                </a:solidFill>
                <a:latin typeface="Verdana"/>
                <a:cs typeface="Verdana"/>
              </a:rPr>
              <a:t>es.</a:t>
            </a:r>
            <a:endParaRPr sz="33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989855" y="1019276"/>
            <a:ext cx="7138670" cy="9626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150" spc="-15">
                <a:latin typeface="Verdana"/>
                <a:cs typeface="Verdana"/>
              </a:rPr>
              <a:t>What</a:t>
            </a:r>
            <a:r>
              <a:rPr dirty="0" sz="6150" spc="-315">
                <a:latin typeface="Verdana"/>
                <a:cs typeface="Verdana"/>
              </a:rPr>
              <a:t> </a:t>
            </a:r>
            <a:r>
              <a:rPr dirty="0" sz="6150" spc="-235">
                <a:latin typeface="Verdana"/>
                <a:cs typeface="Verdana"/>
              </a:rPr>
              <a:t>is</a:t>
            </a:r>
            <a:r>
              <a:rPr dirty="0" sz="6150" spc="-315">
                <a:latin typeface="Verdana"/>
                <a:cs typeface="Verdana"/>
              </a:rPr>
              <a:t> </a:t>
            </a:r>
            <a:r>
              <a:rPr dirty="0" sz="6150" spc="-130">
                <a:latin typeface="Verdana"/>
                <a:cs typeface="Verdana"/>
              </a:rPr>
              <a:t>Phishi</a:t>
            </a:r>
            <a:r>
              <a:rPr dirty="0" sz="6150" spc="-120">
                <a:latin typeface="Verdana"/>
                <a:cs typeface="Verdana"/>
              </a:rPr>
              <a:t>n</a:t>
            </a:r>
            <a:r>
              <a:rPr dirty="0" sz="6150" spc="35">
                <a:latin typeface="Verdana"/>
                <a:cs typeface="Verdana"/>
              </a:rPr>
              <a:t>g</a:t>
            </a:r>
            <a:endParaRPr sz="61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058221" y="2790380"/>
            <a:ext cx="9229090" cy="2122805"/>
          </a:xfrm>
          <a:prstGeom prst="rect">
            <a:avLst/>
          </a:prstGeom>
        </p:spPr>
        <p:txBody>
          <a:bodyPr wrap="square" lIns="0" tIns="24765" rIns="0" bIns="0" rtlCol="0" vert="horz">
            <a:spAutoFit/>
          </a:bodyPr>
          <a:lstStyle/>
          <a:p>
            <a:pPr algn="ctr" marL="12700" marR="5080">
              <a:lnSpc>
                <a:spcPts val="4130"/>
              </a:lnSpc>
              <a:spcBef>
                <a:spcPts val="195"/>
              </a:spcBef>
            </a:pPr>
            <a:r>
              <a:rPr dirty="0" sz="3450" spc="90">
                <a:solidFill>
                  <a:srgbClr val="FFFFFF"/>
                </a:solidFill>
                <a:latin typeface="Verdana"/>
                <a:cs typeface="Verdana"/>
              </a:rPr>
              <a:t>Deﬁning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75" b="1">
                <a:solidFill>
                  <a:srgbClr val="FFFFFF"/>
                </a:solidFill>
                <a:latin typeface="Verdana"/>
                <a:cs typeface="Verdana"/>
              </a:rPr>
              <a:t>phishi</a:t>
            </a:r>
            <a:r>
              <a:rPr dirty="0" sz="3450" spc="-7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450" spc="15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450" spc="-27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0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450" spc="-25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450" spc="75">
                <a:solidFill>
                  <a:srgbClr val="FFFFFF"/>
                </a:solidFill>
                <a:latin typeface="Verdana"/>
                <a:cs typeface="Verdana"/>
              </a:rPr>
              <a:t>audulent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450" spc="-5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45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450" spc="75">
                <a:solidFill>
                  <a:srgbClr val="FFFFFF"/>
                </a:solidFill>
                <a:latin typeface="Verdana"/>
                <a:cs typeface="Verdana"/>
              </a:rPr>
              <a:t>empts  </a:t>
            </a:r>
            <a:r>
              <a:rPr dirty="0" sz="3450" spc="2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65">
                <a:solidFill>
                  <a:srgbClr val="FFFFFF"/>
                </a:solidFill>
                <a:latin typeface="Verdana"/>
                <a:cs typeface="Verdana"/>
              </a:rPr>
              <a:t>obtain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30">
                <a:solidFill>
                  <a:srgbClr val="FFFFFF"/>
                </a:solidFill>
                <a:latin typeface="Verdana"/>
                <a:cs typeface="Verdana"/>
              </a:rPr>
              <a:t>sensitive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5">
                <a:solidFill>
                  <a:srgbClr val="FFFFFF"/>
                </a:solidFill>
                <a:latin typeface="Verdana"/>
                <a:cs typeface="Verdana"/>
              </a:rPr>
              <a:t>information.</a:t>
            </a:r>
            <a:r>
              <a:rPr dirty="0" sz="3450" spc="-3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20">
                <a:solidFill>
                  <a:srgbClr val="FFFFFF"/>
                </a:solidFill>
                <a:latin typeface="Verdana"/>
                <a:cs typeface="Verdana"/>
              </a:rPr>
              <a:t>Examples </a:t>
            </a:r>
            <a:r>
              <a:rPr dirty="0" sz="3450" spc="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1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85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95">
                <a:solidFill>
                  <a:srgbClr val="FFFFFF"/>
                </a:solidFill>
                <a:latin typeface="Verdana"/>
                <a:cs typeface="Verdana"/>
              </a:rPr>
              <a:t>methods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55">
                <a:solidFill>
                  <a:srgbClr val="FFFFFF"/>
                </a:solidFill>
                <a:latin typeface="Verdana"/>
                <a:cs typeface="Verdana"/>
              </a:rPr>
              <a:t>su</a:t>
            </a:r>
            <a:r>
              <a:rPr dirty="0" sz="3450" spc="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450" spc="14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0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45">
                <a:solidFill>
                  <a:srgbClr val="FFFFFF"/>
                </a:solidFill>
                <a:latin typeface="Verdana"/>
                <a:cs typeface="Verdana"/>
              </a:rPr>
              <a:t>email  </a:t>
            </a:r>
            <a:r>
              <a:rPr dirty="0" sz="3450" spc="-60" b="1">
                <a:solidFill>
                  <a:srgbClr val="FFFFFF"/>
                </a:solidFill>
                <a:latin typeface="Verdana"/>
                <a:cs typeface="Verdana"/>
              </a:rPr>
              <a:t>spooﬁ</a:t>
            </a:r>
            <a:r>
              <a:rPr dirty="0" sz="3450" spc="-40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450" spc="15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450" spc="-28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10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450" spc="-3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10" b="1">
                <a:solidFill>
                  <a:srgbClr val="FFFFFF"/>
                </a:solidFill>
                <a:latin typeface="Verdana"/>
                <a:cs typeface="Verdana"/>
              </a:rPr>
              <a:t>pha</a:t>
            </a:r>
            <a:r>
              <a:rPr dirty="0" sz="3450" spc="-90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450" spc="-70" b="1">
                <a:solidFill>
                  <a:srgbClr val="FFFFFF"/>
                </a:solidFill>
                <a:latin typeface="Verdana"/>
                <a:cs typeface="Verdana"/>
              </a:rPr>
              <a:t>mi</a:t>
            </a:r>
            <a:r>
              <a:rPr dirty="0" sz="3450" spc="-50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450" spc="15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450" spc="-52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4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994418" y="1442859"/>
            <a:ext cx="12297410" cy="8940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700" spc="-100">
                <a:latin typeface="Verdana"/>
                <a:cs typeface="Verdana"/>
              </a:rPr>
              <a:t>Recognizing</a:t>
            </a:r>
            <a:r>
              <a:rPr dirty="0" sz="5700" spc="-310">
                <a:latin typeface="Verdana"/>
                <a:cs typeface="Verdana"/>
              </a:rPr>
              <a:t> </a:t>
            </a:r>
            <a:r>
              <a:rPr dirty="0" sz="5700" spc="-100">
                <a:latin typeface="Verdana"/>
                <a:cs typeface="Verdana"/>
              </a:rPr>
              <a:t>Phishing</a:t>
            </a:r>
            <a:r>
              <a:rPr dirty="0" sz="5700" spc="-305">
                <a:latin typeface="Verdana"/>
                <a:cs typeface="Verdana"/>
              </a:rPr>
              <a:t> </a:t>
            </a:r>
            <a:r>
              <a:rPr dirty="0" sz="5700" spc="-100">
                <a:latin typeface="Verdana"/>
                <a:cs typeface="Verdana"/>
              </a:rPr>
              <a:t>Attempts</a:t>
            </a:r>
            <a:endParaRPr sz="570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30480" rIns="0" bIns="0" rtlCol="0" vert="horz">
            <a:spAutoFit/>
          </a:bodyPr>
          <a:lstStyle/>
          <a:p>
            <a:pPr algn="ctr" marR="5080">
              <a:lnSpc>
                <a:spcPts val="4120"/>
              </a:lnSpc>
              <a:spcBef>
                <a:spcPts val="240"/>
              </a:spcBef>
            </a:pPr>
            <a:r>
              <a:rPr dirty="0" spc="-10"/>
              <a:t>Identi</a:t>
            </a:r>
            <a:r>
              <a:rPr dirty="0" spc="20"/>
              <a:t>f</a:t>
            </a:r>
            <a:r>
              <a:rPr dirty="0" spc="40"/>
              <a:t>ying</a:t>
            </a:r>
            <a:r>
              <a:rPr dirty="0" spc="-310"/>
              <a:t> </a:t>
            </a:r>
            <a:r>
              <a:rPr dirty="0" spc="-215" b="1">
                <a:latin typeface="Verdana"/>
                <a:cs typeface="Verdana"/>
              </a:rPr>
              <a:t>r</a:t>
            </a:r>
            <a:r>
              <a:rPr dirty="0" spc="-45" b="1">
                <a:latin typeface="Verdana"/>
                <a:cs typeface="Verdana"/>
              </a:rPr>
              <a:t>ed</a:t>
            </a:r>
            <a:r>
              <a:rPr dirty="0" spc="-180" b="1">
                <a:latin typeface="Verdana"/>
                <a:cs typeface="Verdana"/>
              </a:rPr>
              <a:t> </a:t>
            </a:r>
            <a:r>
              <a:rPr dirty="0" spc="-65" b="1">
                <a:latin typeface="Verdana"/>
                <a:cs typeface="Verdana"/>
              </a:rPr>
              <a:t>fi</a:t>
            </a:r>
            <a:r>
              <a:rPr dirty="0" spc="-90" b="1">
                <a:latin typeface="Verdana"/>
                <a:cs typeface="Verdana"/>
              </a:rPr>
              <a:t>a</a:t>
            </a:r>
            <a:r>
              <a:rPr dirty="0" spc="-70" b="1">
                <a:latin typeface="Verdana"/>
                <a:cs typeface="Verdana"/>
              </a:rPr>
              <a:t>gs</a:t>
            </a:r>
            <a:r>
              <a:rPr dirty="0" spc="-275" b="1">
                <a:latin typeface="Verdana"/>
                <a:cs typeface="Verdana"/>
              </a:rPr>
              <a:t> </a:t>
            </a:r>
            <a:r>
              <a:rPr dirty="0" spc="65"/>
              <a:t>in</a:t>
            </a:r>
            <a:r>
              <a:rPr dirty="0" spc="-310"/>
              <a:t> </a:t>
            </a:r>
            <a:r>
              <a:rPr dirty="0" spc="20"/>
              <a:t>emails</a:t>
            </a:r>
            <a:r>
              <a:rPr dirty="0" spc="-310"/>
              <a:t> </a:t>
            </a:r>
            <a:r>
              <a:rPr dirty="0" spc="80"/>
              <a:t>and  </a:t>
            </a:r>
            <a:r>
              <a:rPr dirty="0" spc="150"/>
              <a:t>w</a:t>
            </a:r>
            <a:r>
              <a:rPr dirty="0" spc="25"/>
              <a:t>ebsi</a:t>
            </a:r>
            <a:r>
              <a:rPr dirty="0" spc="-50"/>
              <a:t>t</a:t>
            </a:r>
            <a:r>
              <a:rPr dirty="0" spc="-204"/>
              <a:t>es,</a:t>
            </a:r>
            <a:r>
              <a:rPr dirty="0" spc="-310"/>
              <a:t> </a:t>
            </a:r>
            <a:r>
              <a:rPr dirty="0" spc="55"/>
              <a:t>su</a:t>
            </a:r>
            <a:r>
              <a:rPr dirty="0" spc="20"/>
              <a:t>c</a:t>
            </a:r>
            <a:r>
              <a:rPr dirty="0" spc="145"/>
              <a:t>h</a:t>
            </a:r>
            <a:r>
              <a:rPr dirty="0" spc="-310"/>
              <a:t> </a:t>
            </a:r>
            <a:r>
              <a:rPr dirty="0" spc="-80"/>
              <a:t>as</a:t>
            </a:r>
            <a:r>
              <a:rPr dirty="0" spc="-310"/>
              <a:t> </a:t>
            </a:r>
            <a:r>
              <a:rPr dirty="0" spc="25"/>
              <a:t>u</a:t>
            </a:r>
            <a:r>
              <a:rPr dirty="0" spc="-30"/>
              <a:t>r</a:t>
            </a:r>
            <a:r>
              <a:rPr dirty="0" spc="105"/>
              <a:t>gent</a:t>
            </a:r>
            <a:r>
              <a:rPr dirty="0" spc="-310"/>
              <a:t> </a:t>
            </a:r>
            <a:r>
              <a:rPr dirty="0" spc="-135"/>
              <a:t>r</a:t>
            </a:r>
            <a:r>
              <a:rPr dirty="0" spc="25"/>
              <a:t>equests</a:t>
            </a:r>
            <a:r>
              <a:rPr dirty="0" spc="-310"/>
              <a:t> </a:t>
            </a:r>
            <a:r>
              <a:rPr dirty="0" spc="-80"/>
              <a:t>f</a:t>
            </a:r>
            <a:r>
              <a:rPr dirty="0" spc="-10"/>
              <a:t>or  </a:t>
            </a:r>
            <a:r>
              <a:rPr dirty="0" spc="45"/>
              <a:t>pe</a:t>
            </a:r>
            <a:r>
              <a:rPr dirty="0" spc="20"/>
              <a:t>r</a:t>
            </a:r>
            <a:r>
              <a:rPr dirty="0" spc="5"/>
              <a:t>sonal</a:t>
            </a:r>
            <a:r>
              <a:rPr dirty="0" spc="-310"/>
              <a:t> </a:t>
            </a:r>
            <a:r>
              <a:rPr dirty="0" spc="30"/>
              <a:t>in</a:t>
            </a:r>
            <a:r>
              <a:rPr dirty="0" spc="-15"/>
              <a:t>f</a:t>
            </a:r>
            <a:r>
              <a:rPr dirty="0" spc="-15"/>
              <a:t>o</a:t>
            </a:r>
            <a:r>
              <a:rPr dirty="0" spc="-40"/>
              <a:t>r</a:t>
            </a:r>
            <a:r>
              <a:rPr dirty="0" spc="80"/>
              <a:t>mation</a:t>
            </a:r>
            <a:r>
              <a:rPr dirty="0" spc="-310"/>
              <a:t> </a:t>
            </a:r>
            <a:r>
              <a:rPr dirty="0" spc="100"/>
              <a:t>and</a:t>
            </a:r>
            <a:r>
              <a:rPr dirty="0" spc="-310"/>
              <a:t> </a:t>
            </a:r>
            <a:r>
              <a:rPr dirty="0" spc="35"/>
              <a:t>suspi</a:t>
            </a:r>
            <a:r>
              <a:rPr dirty="0" spc="5"/>
              <a:t>c</a:t>
            </a:r>
            <a:r>
              <a:rPr dirty="0" spc="15"/>
              <a:t>ious  </a:t>
            </a:r>
            <a:r>
              <a:rPr dirty="0" spc="30"/>
              <a:t>lin</a:t>
            </a:r>
            <a:r>
              <a:rPr dirty="0" spc="-15"/>
              <a:t>k</a:t>
            </a:r>
            <a:r>
              <a:rPr dirty="0" spc="-320"/>
              <a:t>s.</a:t>
            </a:r>
            <a:r>
              <a:rPr dirty="0" spc="-310"/>
              <a:t> </a:t>
            </a:r>
            <a:r>
              <a:rPr dirty="0" spc="10"/>
              <a:t>Impo</a:t>
            </a:r>
            <a:r>
              <a:rPr dirty="0" spc="55"/>
              <a:t>r</a:t>
            </a:r>
            <a:r>
              <a:rPr dirty="0" spc="75"/>
              <a:t>tan</a:t>
            </a:r>
            <a:r>
              <a:rPr dirty="0" spc="35"/>
              <a:t>c</a:t>
            </a:r>
            <a:r>
              <a:rPr dirty="0" spc="25"/>
              <a:t>e</a:t>
            </a:r>
            <a:r>
              <a:rPr dirty="0" spc="-310"/>
              <a:t> </a:t>
            </a:r>
            <a:r>
              <a:rPr dirty="0" spc="10"/>
              <a:t>of</a:t>
            </a:r>
            <a:r>
              <a:rPr dirty="0" spc="-310"/>
              <a:t> </a:t>
            </a:r>
            <a:r>
              <a:rPr dirty="0" spc="-160" b="1">
                <a:latin typeface="Verdana"/>
                <a:cs typeface="Verdana"/>
              </a:rPr>
              <a:t>v</a:t>
            </a:r>
            <a:r>
              <a:rPr dirty="0" spc="-155" b="1">
                <a:latin typeface="Verdana"/>
                <a:cs typeface="Verdana"/>
              </a:rPr>
              <a:t>e</a:t>
            </a:r>
            <a:r>
              <a:rPr dirty="0" spc="-125" b="1">
                <a:latin typeface="Verdana"/>
                <a:cs typeface="Verdana"/>
              </a:rPr>
              <a:t>r</a:t>
            </a:r>
            <a:r>
              <a:rPr dirty="0" spc="-70" b="1">
                <a:latin typeface="Verdana"/>
                <a:cs typeface="Verdana"/>
              </a:rPr>
              <a:t>i</a:t>
            </a:r>
            <a:r>
              <a:rPr dirty="0" spc="-60" b="1">
                <a:latin typeface="Verdana"/>
                <a:cs typeface="Verdana"/>
              </a:rPr>
              <a:t>f</a:t>
            </a:r>
            <a:r>
              <a:rPr dirty="0" spc="-80" b="1">
                <a:latin typeface="Verdana"/>
                <a:cs typeface="Verdana"/>
              </a:rPr>
              <a:t>yi</a:t>
            </a:r>
            <a:r>
              <a:rPr dirty="0" spc="-90" b="1">
                <a:latin typeface="Verdana"/>
                <a:cs typeface="Verdana"/>
              </a:rPr>
              <a:t>n</a:t>
            </a:r>
            <a:r>
              <a:rPr dirty="0" spc="15" b="1">
                <a:latin typeface="Verdana"/>
                <a:cs typeface="Verdana"/>
              </a:rPr>
              <a:t>g</a:t>
            </a:r>
            <a:r>
              <a:rPr dirty="0" spc="-275" b="1">
                <a:latin typeface="Verdana"/>
                <a:cs typeface="Verdana"/>
              </a:rPr>
              <a:t> </a:t>
            </a:r>
            <a:r>
              <a:rPr dirty="0" spc="60"/>
              <a:t>the  </a:t>
            </a:r>
            <a:r>
              <a:rPr dirty="0" spc="-20"/>
              <a:t>sender's</a:t>
            </a:r>
            <a:r>
              <a:rPr dirty="0" spc="-310"/>
              <a:t> </a:t>
            </a:r>
            <a:r>
              <a:rPr dirty="0" spc="60"/>
              <a:t>identi</a:t>
            </a:r>
            <a:r>
              <a:rPr dirty="0" spc="15"/>
              <a:t>t</a:t>
            </a:r>
            <a:r>
              <a:rPr dirty="0" spc="-295"/>
              <a:t>y</a:t>
            </a:r>
            <a:r>
              <a:rPr dirty="0" spc="-525"/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30865" y="196253"/>
            <a:ext cx="9185910" cy="1760855"/>
          </a:xfrm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2916555" marR="5080" indent="-2904490">
              <a:lnSpc>
                <a:spcPts val="6830"/>
              </a:lnSpc>
              <a:spcBef>
                <a:spcPts val="204"/>
              </a:spcBef>
            </a:pPr>
            <a:r>
              <a:rPr dirty="0" sz="5700" spc="-450">
                <a:latin typeface="Verdana"/>
                <a:cs typeface="Verdana"/>
              </a:rPr>
              <a:t>T</a:t>
            </a:r>
            <a:r>
              <a:rPr dirty="0" sz="5700" spc="-114">
                <a:latin typeface="Verdana"/>
                <a:cs typeface="Verdana"/>
              </a:rPr>
              <a:t>ypical</a:t>
            </a:r>
            <a:r>
              <a:rPr dirty="0" sz="5700" spc="-290">
                <a:latin typeface="Verdana"/>
                <a:cs typeface="Verdana"/>
              </a:rPr>
              <a:t> </a:t>
            </a:r>
            <a:r>
              <a:rPr dirty="0" sz="5700" spc="-120">
                <a:latin typeface="Verdana"/>
                <a:cs typeface="Verdana"/>
              </a:rPr>
              <a:t>Phishi</a:t>
            </a:r>
            <a:r>
              <a:rPr dirty="0" sz="5700" spc="-114">
                <a:latin typeface="Verdana"/>
                <a:cs typeface="Verdana"/>
              </a:rPr>
              <a:t>n</a:t>
            </a:r>
            <a:r>
              <a:rPr dirty="0" sz="5700" spc="30">
                <a:latin typeface="Verdana"/>
                <a:cs typeface="Verdana"/>
              </a:rPr>
              <a:t>g</a:t>
            </a:r>
            <a:r>
              <a:rPr dirty="0" sz="5700" spc="-290">
                <a:latin typeface="Verdana"/>
                <a:cs typeface="Verdana"/>
              </a:rPr>
              <a:t> </a:t>
            </a:r>
            <a:r>
              <a:rPr dirty="0" sz="5700" spc="20">
                <a:latin typeface="Verdana"/>
                <a:cs typeface="Verdana"/>
              </a:rPr>
              <a:t>A</a:t>
            </a:r>
            <a:r>
              <a:rPr dirty="0" sz="5700" spc="-114">
                <a:latin typeface="Verdana"/>
                <a:cs typeface="Verdana"/>
              </a:rPr>
              <a:t>t</a:t>
            </a:r>
            <a:r>
              <a:rPr dirty="0" sz="5700" spc="-114">
                <a:latin typeface="Verdana"/>
                <a:cs typeface="Verdana"/>
              </a:rPr>
              <a:t>t</a:t>
            </a:r>
            <a:r>
              <a:rPr dirty="0" sz="5700" spc="-130">
                <a:latin typeface="Verdana"/>
                <a:cs typeface="Verdana"/>
              </a:rPr>
              <a:t>a</a:t>
            </a:r>
            <a:r>
              <a:rPr dirty="0" sz="5700" spc="65">
                <a:latin typeface="Verdana"/>
                <a:cs typeface="Verdana"/>
              </a:rPr>
              <a:t>c</a:t>
            </a:r>
            <a:r>
              <a:rPr dirty="0" sz="5700" spc="55">
                <a:latin typeface="Verdana"/>
                <a:cs typeface="Verdana"/>
              </a:rPr>
              <a:t>k  </a:t>
            </a:r>
            <a:r>
              <a:rPr dirty="0" sz="5700" spc="-175">
                <a:latin typeface="Verdana"/>
                <a:cs typeface="Verdana"/>
              </a:rPr>
              <a:t>Scenario</a:t>
            </a:r>
            <a:endParaRPr sz="570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701582" y="1981568"/>
            <a:ext cx="12973050" cy="70007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7216" y="1107414"/>
            <a:ext cx="9211945" cy="81978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5200" spc="-400">
                <a:latin typeface="Verdana"/>
                <a:cs typeface="Verdana"/>
              </a:rPr>
              <a:t>T</a:t>
            </a:r>
            <a:r>
              <a:rPr dirty="0" sz="5200" spc="-130">
                <a:latin typeface="Verdana"/>
                <a:cs typeface="Verdana"/>
              </a:rPr>
              <a:t>ypes</a:t>
            </a:r>
            <a:r>
              <a:rPr dirty="0" sz="5200" spc="-265">
                <a:latin typeface="Verdana"/>
                <a:cs typeface="Verdana"/>
              </a:rPr>
              <a:t> </a:t>
            </a:r>
            <a:r>
              <a:rPr dirty="0" sz="5200" spc="-90">
                <a:latin typeface="Verdana"/>
                <a:cs typeface="Verdana"/>
              </a:rPr>
              <a:t>of</a:t>
            </a:r>
            <a:r>
              <a:rPr dirty="0" sz="5200" spc="-265">
                <a:latin typeface="Verdana"/>
                <a:cs typeface="Verdana"/>
              </a:rPr>
              <a:t> </a:t>
            </a:r>
            <a:r>
              <a:rPr dirty="0" sz="5200" spc="-100">
                <a:latin typeface="Verdana"/>
                <a:cs typeface="Verdana"/>
              </a:rPr>
              <a:t>Phishi</a:t>
            </a:r>
            <a:r>
              <a:rPr dirty="0" sz="5200" spc="-90">
                <a:latin typeface="Verdana"/>
                <a:cs typeface="Verdana"/>
              </a:rPr>
              <a:t>n</a:t>
            </a:r>
            <a:r>
              <a:rPr dirty="0" sz="5200" spc="35">
                <a:latin typeface="Verdana"/>
                <a:cs typeface="Verdana"/>
              </a:rPr>
              <a:t>g</a:t>
            </a:r>
            <a:r>
              <a:rPr dirty="0" sz="5200" spc="-265">
                <a:latin typeface="Verdana"/>
                <a:cs typeface="Verdana"/>
              </a:rPr>
              <a:t> </a:t>
            </a:r>
            <a:r>
              <a:rPr dirty="0" sz="5200" spc="25">
                <a:latin typeface="Verdana"/>
                <a:cs typeface="Verdana"/>
              </a:rPr>
              <a:t>A</a:t>
            </a:r>
            <a:r>
              <a:rPr dirty="0" sz="5200" spc="-100">
                <a:latin typeface="Verdana"/>
                <a:cs typeface="Verdana"/>
              </a:rPr>
              <a:t>t</a:t>
            </a:r>
            <a:r>
              <a:rPr dirty="0" sz="5200" spc="-100">
                <a:latin typeface="Verdana"/>
                <a:cs typeface="Verdana"/>
              </a:rPr>
              <a:t>t</a:t>
            </a:r>
            <a:r>
              <a:rPr dirty="0" sz="5200" spc="-110">
                <a:latin typeface="Verdana"/>
                <a:cs typeface="Verdana"/>
              </a:rPr>
              <a:t>a</a:t>
            </a:r>
            <a:r>
              <a:rPr dirty="0" sz="5200" spc="65">
                <a:latin typeface="Verdana"/>
                <a:cs typeface="Verdana"/>
              </a:rPr>
              <a:t>c</a:t>
            </a:r>
            <a:r>
              <a:rPr dirty="0" sz="5200" spc="-15">
                <a:latin typeface="Verdana"/>
                <a:cs typeface="Verdana"/>
              </a:rPr>
              <a:t>k</a:t>
            </a:r>
            <a:r>
              <a:rPr dirty="0" sz="5200" spc="-235">
                <a:latin typeface="Verdana"/>
                <a:cs typeface="Verdana"/>
              </a:rPr>
              <a:t>s</a:t>
            </a:r>
            <a:endParaRPr sz="52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6279" y="2667127"/>
            <a:ext cx="5252720" cy="537273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649605">
              <a:lnSpc>
                <a:spcPct val="100200"/>
              </a:lnSpc>
              <a:spcBef>
                <a:spcPts val="90"/>
              </a:spcBef>
            </a:pP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xplo</a:t>
            </a:r>
            <a:r>
              <a:rPr dirty="0" sz="3900" spc="-4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26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900" spc="-8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9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15">
                <a:solidFill>
                  <a:srgbClr val="FFFFFF"/>
                </a:solidFill>
                <a:latin typeface="Verdana"/>
                <a:cs typeface="Verdana"/>
              </a:rPr>
              <a:t>ious  </a:t>
            </a:r>
            <a:r>
              <a:rPr dirty="0" sz="3900" spc="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20">
                <a:solidFill>
                  <a:srgbClr val="FFFFFF"/>
                </a:solidFill>
                <a:latin typeface="Verdana"/>
                <a:cs typeface="Verdana"/>
              </a:rPr>
              <a:t>ypes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phishing,  </a:t>
            </a:r>
            <a:r>
              <a:rPr dirty="0" sz="3900" spc="95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3900" spc="7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120">
                <a:solidFill>
                  <a:srgbClr val="FFFFFF"/>
                </a:solidFill>
                <a:latin typeface="Verdana"/>
                <a:cs typeface="Verdana"/>
              </a:rPr>
              <a:t>luding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95" b="1">
                <a:solidFill>
                  <a:srgbClr val="FFFFFF"/>
                </a:solidFill>
                <a:latin typeface="Verdana"/>
                <a:cs typeface="Verdana"/>
              </a:rPr>
              <a:t>sp</a:t>
            </a:r>
            <a:r>
              <a:rPr dirty="0" sz="3900" spc="-160" b="1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-150" b="1">
                <a:solidFill>
                  <a:srgbClr val="FFFFFF"/>
                </a:solidFill>
                <a:latin typeface="Verdana"/>
                <a:cs typeface="Verdana"/>
              </a:rPr>
              <a:t>ar  </a:t>
            </a:r>
            <a:r>
              <a:rPr dirty="0" sz="3900" spc="-85" b="1">
                <a:solidFill>
                  <a:srgbClr val="FFFFFF"/>
                </a:solidFill>
                <a:latin typeface="Verdana"/>
                <a:cs typeface="Verdana"/>
              </a:rPr>
              <a:t>phishi</a:t>
            </a:r>
            <a:r>
              <a:rPr dirty="0" sz="3900" spc="-8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595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vishi</a:t>
            </a:r>
            <a:r>
              <a:rPr dirty="0" sz="3900" spc="-114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580">
                <a:solidFill>
                  <a:srgbClr val="FFFFFF"/>
                </a:solidFill>
                <a:latin typeface="Verdana"/>
                <a:cs typeface="Verdana"/>
              </a:rPr>
              <a:t>,  </a:t>
            </a:r>
            <a:r>
              <a:rPr dirty="0" sz="3900" spc="11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10" b="1">
                <a:solidFill>
                  <a:srgbClr val="FFFFFF"/>
                </a:solidFill>
                <a:latin typeface="Verdana"/>
                <a:cs typeface="Verdana"/>
              </a:rPr>
              <a:t>smishi</a:t>
            </a:r>
            <a:r>
              <a:rPr dirty="0" sz="3900" spc="-105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900" spc="20" b="1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900" spc="-5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900">
              <a:latin typeface="Verdana"/>
              <a:cs typeface="Verdana"/>
            </a:endParaRPr>
          </a:p>
          <a:p>
            <a:pPr marL="12700" marR="5080">
              <a:lnSpc>
                <a:spcPts val="4650"/>
              </a:lnSpc>
              <a:spcBef>
                <a:spcPts val="150"/>
              </a:spcBef>
            </a:pPr>
            <a:r>
              <a:rPr dirty="0" sz="3900" spc="114">
                <a:solidFill>
                  <a:srgbClr val="FFFFFF"/>
                </a:solidFill>
                <a:latin typeface="Verdana"/>
                <a:cs typeface="Verdana"/>
              </a:rPr>
              <a:t>Unde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80">
                <a:solidFill>
                  <a:srgbClr val="FFFFFF"/>
                </a:solidFill>
                <a:latin typeface="Verdana"/>
                <a:cs typeface="Verdana"/>
              </a:rPr>
              <a:t>standing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145">
                <a:solidFill>
                  <a:srgbClr val="FFFFFF"/>
                </a:solidFill>
                <a:latin typeface="Verdana"/>
                <a:cs typeface="Verdana"/>
              </a:rPr>
              <a:t>w  </a:t>
            </a:r>
            <a:r>
              <a:rPr dirty="0" sz="3900" spc="-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900" spc="6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16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45">
                <a:solidFill>
                  <a:srgbClr val="FFFFFF"/>
                </a:solidFill>
                <a:latin typeface="Verdana"/>
                <a:cs typeface="Verdana"/>
              </a:rPr>
              <a:t>method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5">
                <a:solidFill>
                  <a:srgbClr val="FFFFFF"/>
                </a:solidFill>
                <a:latin typeface="Verdana"/>
                <a:cs typeface="Verdana"/>
              </a:rPr>
              <a:t>ta</a:t>
            </a:r>
            <a:r>
              <a:rPr dirty="0" sz="390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45">
                <a:solidFill>
                  <a:srgbClr val="FFFFFF"/>
                </a:solidFill>
                <a:latin typeface="Verdana"/>
                <a:cs typeface="Verdana"/>
              </a:rPr>
              <a:t>gets</a:t>
            </a:r>
            <a:endParaRPr sz="3900">
              <a:latin typeface="Verdana"/>
              <a:cs typeface="Verdana"/>
            </a:endParaRPr>
          </a:p>
          <a:p>
            <a:pPr marL="12700" marR="1464310">
              <a:lnSpc>
                <a:spcPts val="4650"/>
              </a:lnSpc>
              <a:spcBef>
                <a:spcPts val="25"/>
              </a:spcBef>
            </a:pP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individuals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and  </a:t>
            </a:r>
            <a:r>
              <a:rPr dirty="0" sz="3900" spc="-20">
                <a:solidFill>
                  <a:srgbClr val="FFFFFF"/>
                </a:solidFill>
                <a:latin typeface="Verdana"/>
                <a:cs typeface="Verdana"/>
              </a:rPr>
              <a:t>organizations.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7176" y="1123130"/>
            <a:ext cx="5145405" cy="789940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5000" spc="-315">
                <a:latin typeface="Verdana"/>
                <a:cs typeface="Verdana"/>
              </a:rPr>
              <a:t>S</a:t>
            </a:r>
            <a:r>
              <a:rPr dirty="0" sz="5000" spc="-20">
                <a:latin typeface="Verdana"/>
                <a:cs typeface="Verdana"/>
              </a:rPr>
              <a:t>p</a:t>
            </a:r>
            <a:r>
              <a:rPr dirty="0" sz="5000" spc="-185">
                <a:latin typeface="Verdana"/>
                <a:cs typeface="Verdana"/>
              </a:rPr>
              <a:t>e</a:t>
            </a:r>
            <a:r>
              <a:rPr dirty="0" sz="5000" spc="-200">
                <a:latin typeface="Verdana"/>
                <a:cs typeface="Verdana"/>
              </a:rPr>
              <a:t>a</a:t>
            </a:r>
            <a:r>
              <a:rPr dirty="0" sz="5000" spc="-265">
                <a:latin typeface="Verdana"/>
                <a:cs typeface="Verdana"/>
              </a:rPr>
              <a:t>r</a:t>
            </a:r>
            <a:r>
              <a:rPr dirty="0" sz="5000" spc="-254">
                <a:latin typeface="Verdana"/>
                <a:cs typeface="Verdana"/>
              </a:rPr>
              <a:t> </a:t>
            </a:r>
            <a:r>
              <a:rPr dirty="0" sz="5000" spc="25">
                <a:latin typeface="Verdana"/>
                <a:cs typeface="Verdana"/>
              </a:rPr>
              <a:t>P</a:t>
            </a:r>
            <a:r>
              <a:rPr dirty="0" sz="5000" spc="-80">
                <a:latin typeface="Verdana"/>
                <a:cs typeface="Verdana"/>
              </a:rPr>
              <a:t>h</a:t>
            </a:r>
            <a:r>
              <a:rPr dirty="0" sz="5000" spc="-145">
                <a:latin typeface="Verdana"/>
                <a:cs typeface="Verdana"/>
              </a:rPr>
              <a:t>i</a:t>
            </a:r>
            <a:r>
              <a:rPr dirty="0" sz="5000" spc="-229">
                <a:latin typeface="Verdana"/>
                <a:cs typeface="Verdana"/>
              </a:rPr>
              <a:t>s</a:t>
            </a:r>
            <a:r>
              <a:rPr dirty="0" sz="5000" spc="-80">
                <a:latin typeface="Verdana"/>
                <a:cs typeface="Verdana"/>
              </a:rPr>
              <a:t>h</a:t>
            </a:r>
            <a:r>
              <a:rPr dirty="0" sz="5000" spc="-145">
                <a:latin typeface="Verdana"/>
                <a:cs typeface="Verdana"/>
              </a:rPr>
              <a:t>i</a:t>
            </a:r>
            <a:r>
              <a:rPr dirty="0" sz="5000" spc="-45">
                <a:latin typeface="Verdana"/>
                <a:cs typeface="Verdana"/>
              </a:rPr>
              <a:t>n</a:t>
            </a:r>
            <a:r>
              <a:rPr dirty="0" sz="5000" spc="35">
                <a:latin typeface="Verdana"/>
                <a:cs typeface="Verdana"/>
              </a:rPr>
              <a:t>g</a:t>
            </a:r>
            <a:endParaRPr sz="50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6279" y="2607881"/>
            <a:ext cx="4953635" cy="3591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3900" spc="-21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15">
                <a:solidFill>
                  <a:srgbClr val="FFFFFF"/>
                </a:solidFill>
                <a:latin typeface="Verdana"/>
                <a:cs typeface="Verdana"/>
              </a:rPr>
              <a:t>ype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1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90">
                <a:solidFill>
                  <a:srgbClr val="FFFFFF"/>
                </a:solidFill>
                <a:latin typeface="Verdana"/>
                <a:cs typeface="Verdana"/>
              </a:rPr>
              <a:t>phishing  </a:t>
            </a:r>
            <a:r>
              <a:rPr dirty="0" sz="390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900" spc="-5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55">
                <a:solidFill>
                  <a:srgbClr val="FFFFFF"/>
                </a:solidFill>
                <a:latin typeface="Verdana"/>
                <a:cs typeface="Verdana"/>
              </a:rPr>
              <a:t>ta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35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55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35">
                <a:solidFill>
                  <a:srgbClr val="FFFFFF"/>
                </a:solidFill>
                <a:latin typeface="Verdana"/>
                <a:cs typeface="Verdana"/>
              </a:rPr>
              <a:t>ta</a:t>
            </a:r>
            <a:r>
              <a:rPr dirty="0" sz="390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40">
                <a:solidFill>
                  <a:srgbClr val="FFFFFF"/>
                </a:solidFill>
                <a:latin typeface="Verdana"/>
                <a:cs typeface="Verdana"/>
              </a:rPr>
              <a:t>gets  </a:t>
            </a:r>
            <a:r>
              <a:rPr dirty="0" sz="3900" spc="70">
                <a:solidFill>
                  <a:srgbClr val="FFFFFF"/>
                </a:solidFill>
                <a:latin typeface="Verdana"/>
                <a:cs typeface="Verdana"/>
              </a:rPr>
              <a:t>spe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iﬁc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individuals  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or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900" spc="-6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30">
                <a:solidFill>
                  <a:srgbClr val="FFFFFF"/>
                </a:solidFill>
                <a:latin typeface="Verdana"/>
                <a:cs typeface="Verdana"/>
              </a:rPr>
              <a:t>ganizations  </a:t>
            </a:r>
            <a:r>
              <a:rPr dirty="0" sz="3900" spc="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900" spc="-15">
                <a:solidFill>
                  <a:srgbClr val="FFFFFF"/>
                </a:solidFill>
                <a:latin typeface="Verdana"/>
                <a:cs typeface="Verdana"/>
              </a:rPr>
              <a:t>ypically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40">
                <a:solidFill>
                  <a:srgbClr val="FFFFFF"/>
                </a:solidFill>
                <a:latin typeface="Verdana"/>
                <a:cs typeface="Verdana"/>
              </a:rPr>
              <a:t>th</a:t>
            </a:r>
            <a:r>
              <a:rPr dirty="0" sz="3900" spc="-2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900" spc="135">
                <a:solidFill>
                  <a:srgbClr val="FFFFFF"/>
                </a:solidFill>
                <a:latin typeface="Verdana"/>
                <a:cs typeface="Verdana"/>
              </a:rPr>
              <a:t>ough  </a:t>
            </a:r>
            <a:r>
              <a:rPr dirty="0" sz="3900" spc="85">
                <a:solidFill>
                  <a:srgbClr val="FFFFFF"/>
                </a:solidFill>
                <a:latin typeface="Verdana"/>
                <a:cs typeface="Verdana"/>
              </a:rPr>
              <a:t>mali</a:t>
            </a:r>
            <a:r>
              <a:rPr dirty="0" sz="3900" spc="4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900" spc="20">
                <a:solidFill>
                  <a:srgbClr val="FFFFFF"/>
                </a:solidFill>
                <a:latin typeface="Verdana"/>
                <a:cs typeface="Verdana"/>
              </a:rPr>
              <a:t>ious</a:t>
            </a:r>
            <a:r>
              <a:rPr dirty="0" sz="3900" spc="-3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900" spc="25">
                <a:solidFill>
                  <a:srgbClr val="FFFFFF"/>
                </a:solidFill>
                <a:latin typeface="Verdana"/>
                <a:cs typeface="Verdana"/>
              </a:rPr>
              <a:t>emails</a:t>
            </a:r>
            <a:endParaRPr sz="39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14663" y="2638234"/>
            <a:ext cx="7429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7185" y="1116844"/>
            <a:ext cx="2625090" cy="797560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5050" spc="15">
                <a:latin typeface="Verdana"/>
                <a:cs typeface="Verdana"/>
              </a:rPr>
              <a:t>V</a:t>
            </a:r>
            <a:r>
              <a:rPr dirty="0" sz="5050" spc="-150">
                <a:latin typeface="Verdana"/>
                <a:cs typeface="Verdana"/>
              </a:rPr>
              <a:t>i</a:t>
            </a:r>
            <a:r>
              <a:rPr dirty="0" sz="5050" spc="-235">
                <a:latin typeface="Verdana"/>
                <a:cs typeface="Verdana"/>
              </a:rPr>
              <a:t>s</a:t>
            </a:r>
            <a:r>
              <a:rPr dirty="0" sz="5050" spc="-80">
                <a:latin typeface="Verdana"/>
                <a:cs typeface="Verdana"/>
              </a:rPr>
              <a:t>h</a:t>
            </a:r>
            <a:r>
              <a:rPr dirty="0" sz="5050" spc="-150">
                <a:latin typeface="Verdana"/>
                <a:cs typeface="Verdana"/>
              </a:rPr>
              <a:t>i</a:t>
            </a:r>
            <a:r>
              <a:rPr dirty="0" sz="5050" spc="-45">
                <a:latin typeface="Verdana"/>
                <a:cs typeface="Verdana"/>
              </a:rPr>
              <a:t>n</a:t>
            </a:r>
            <a:r>
              <a:rPr dirty="0" sz="5050" spc="35">
                <a:latin typeface="Verdana"/>
                <a:cs typeface="Verdana"/>
              </a:rPr>
              <a:t>g</a:t>
            </a:r>
            <a:endParaRPr sz="505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6279" y="2628214"/>
            <a:ext cx="5125720" cy="697039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200"/>
              </a:lnSpc>
              <a:spcBef>
                <a:spcPts val="95"/>
              </a:spcBef>
            </a:pP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4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9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7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495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3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16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a 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4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-495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6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2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-14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16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k  </a:t>
            </a:r>
            <a:r>
              <a:rPr dirty="0" sz="3250" spc="-165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5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endParaRPr sz="3250">
              <a:latin typeface="Verdana"/>
              <a:cs typeface="Verdana"/>
            </a:endParaRPr>
          </a:p>
          <a:p>
            <a:pPr marL="12700" marR="74930">
              <a:lnSpc>
                <a:spcPct val="100000"/>
              </a:lnSpc>
            </a:pP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4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7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4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75">
                <a:solidFill>
                  <a:srgbClr val="FFFFFF"/>
                </a:solidFill>
                <a:latin typeface="Verdana"/>
                <a:cs typeface="Verdana"/>
              </a:rPr>
              <a:t>r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9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7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4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5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00">
                <a:solidFill>
                  <a:srgbClr val="FFFFFF"/>
                </a:solidFill>
                <a:latin typeface="Verdana"/>
                <a:cs typeface="Verdana"/>
              </a:rPr>
              <a:t>n 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4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endParaRPr sz="32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9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2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-7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-4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325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14663" y="2638234"/>
            <a:ext cx="7429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7185" y="1246384"/>
            <a:ext cx="3220720" cy="797560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5050" spc="-125">
                <a:latin typeface="Verdana"/>
                <a:cs typeface="Verdana"/>
              </a:rPr>
              <a:t>Smishing</a:t>
            </a:r>
            <a:endParaRPr sz="505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6279" y="2757767"/>
            <a:ext cx="5144135" cy="7465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99"/>
              </a:lnSpc>
              <a:spcBef>
                <a:spcPts val="100"/>
              </a:spcBef>
            </a:pP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4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2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7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il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90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dirty="0" sz="3250" spc="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45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45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1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9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5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4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14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484">
                <a:solidFill>
                  <a:srgbClr val="FFFFFF"/>
                </a:solidFill>
                <a:latin typeface="Verdana"/>
                <a:cs typeface="Verdana"/>
              </a:rPr>
              <a:t>, 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4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2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7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4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45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6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45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16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49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14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165">
                <a:solidFill>
                  <a:srgbClr val="FFFFFF"/>
                </a:solidFill>
                <a:latin typeface="Verdana"/>
                <a:cs typeface="Verdana"/>
              </a:rPr>
              <a:t>m  </a:t>
            </a:r>
            <a:r>
              <a:rPr dirty="0" sz="3250" spc="-254">
                <a:solidFill>
                  <a:srgbClr val="FFFFFF"/>
                </a:solidFill>
                <a:latin typeface="Verdana"/>
                <a:cs typeface="Verdana"/>
              </a:rPr>
              <a:t>“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250">
                <a:solidFill>
                  <a:srgbClr val="FFFFFF"/>
                </a:solidFill>
                <a:latin typeface="Verdana"/>
                <a:cs typeface="Verdana"/>
              </a:rPr>
              <a:t>”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10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a  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14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20">
                <a:solidFill>
                  <a:srgbClr val="FFFFFF"/>
                </a:solidFill>
                <a:latin typeface="Verdana"/>
                <a:cs typeface="Verdana"/>
              </a:rPr>
              <a:t>“</a:t>
            </a:r>
            <a:r>
              <a:rPr dirty="0" sz="3250" spc="-22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36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-254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-254">
                <a:solidFill>
                  <a:srgbClr val="FFFFFF"/>
                </a:solidFill>
                <a:latin typeface="Verdana"/>
                <a:cs typeface="Verdana"/>
              </a:rPr>
              <a:t>”</a:t>
            </a:r>
            <a:r>
              <a:rPr dirty="0" sz="3250">
                <a:solidFill>
                  <a:srgbClr val="FFFFFF"/>
                </a:solidFill>
                <a:latin typeface="Verdana"/>
                <a:cs typeface="Verdana"/>
              </a:rPr>
              <a:t>—  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4">
                <a:solidFill>
                  <a:srgbClr val="FFFFFF"/>
                </a:solidFill>
                <a:latin typeface="Verdana"/>
                <a:cs typeface="Verdana"/>
              </a:rPr>
              <a:t>“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2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250" spc="-165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555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3250" spc="-250">
                <a:solidFill>
                  <a:srgbClr val="FFFFFF"/>
                </a:solidFill>
                <a:latin typeface="Verdana"/>
                <a:cs typeface="Verdana"/>
              </a:rPr>
              <a:t>”</a:t>
            </a:r>
            <a:r>
              <a:rPr dirty="0" sz="3250" spc="-2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hn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2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120">
                <a:solidFill>
                  <a:srgbClr val="FFFFFF"/>
                </a:solidFill>
                <a:latin typeface="Verdana"/>
                <a:cs typeface="Verdana"/>
              </a:rPr>
              <a:t>y  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90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dirty="0" sz="3250" spc="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28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>
                <a:solidFill>
                  <a:srgbClr val="FFFFFF"/>
                </a:solidFill>
                <a:latin typeface="Verdana"/>
                <a:cs typeface="Verdana"/>
              </a:rPr>
              <a:t>—  </a:t>
            </a:r>
            <a:r>
              <a:rPr dirty="0" sz="32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250" spc="-2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250" spc="-155">
                <a:solidFill>
                  <a:srgbClr val="FFFFFF"/>
                </a:solidFill>
                <a:latin typeface="Verdana"/>
                <a:cs typeface="Verdana"/>
              </a:rPr>
              <a:t>“</a:t>
            </a:r>
            <a:r>
              <a:rPr dirty="0" sz="3250" spc="17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-1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250" spc="-2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250" spc="13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25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3250" spc="-55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3250" spc="-250">
                <a:solidFill>
                  <a:srgbClr val="FFFFFF"/>
                </a:solidFill>
                <a:latin typeface="Verdana"/>
                <a:cs typeface="Verdana"/>
              </a:rPr>
              <a:t>”</a:t>
            </a:r>
            <a:endParaRPr sz="325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41604" y="3348050"/>
            <a:ext cx="10848975" cy="609599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2024-06-03T05:06:34Z</dcterms:created>
  <dcterms:modified xsi:type="dcterms:W3CDTF">2024-06-03T05:06:34Z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2024-06-03T00:00:00Z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2024-06-03T00:00:00Z</vt:filetime>
  </property>
</Properties>
</file>